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1"/>
    <p:restoredTop sz="94670"/>
  </p:normalViewPr>
  <p:slideViewPr>
    <p:cSldViewPr snapToGrid="0" snapToObjects="1">
      <p:cViewPr varScale="1">
        <p:scale>
          <a:sx n="148" d="100"/>
          <a:sy n="148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6D49-CB03-794E-99FF-1CED62CE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AED42-3535-4D4F-A4E3-A3C56323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9CF91-3C2A-B246-8155-E28728E6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AEBC-CCE0-3244-AB29-DE00F303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5996C-72DC-BA4E-88A3-808D98BC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53B7-FFA1-4B4D-AEFC-609E13D6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899A8-DF00-6D40-87E4-76D8E3878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64A9-4CAE-DA4E-96D3-4688C5F9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F57F-2510-E142-A8A9-B6449B9E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D292F-6E7E-5143-9A52-5BAF1104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7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BBF45-D558-F645-83CD-61504ADFC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9510D-672F-CB41-A3BC-6A3D3032C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C8B8-0D04-C54B-840B-4BAF5F43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25B95-81CE-4846-B52A-8BE92FB3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AE32C-C260-7F4F-B51A-5307E78B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9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C4CA-5C90-1544-89F5-4FF27CF9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6869-5E7C-C746-9CB6-7C500602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3CB1-F0F1-D447-B451-F23D3536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496D-A33C-7B40-8C86-17C22EE2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FD0AC-2343-0B44-8A82-5D0FB850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4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7F13-D760-1149-859A-1AFC5493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D72B2-B40F-FC4E-8268-9709470E1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EF3D-F414-C245-8F59-7D28169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8BAD-5338-2343-A99D-768DDE8C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2032-E1A6-6442-8CAE-2AD65448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B817-2EE2-6E4E-A157-39874DB6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A8AD-28CC-7B46-89B4-0C73D4F7D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409D3-7FAC-ED4C-8DA1-C8EC12D1F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65233-D088-DB48-BEDA-E5EBD80C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E8E46-8645-C049-96D7-592222EF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B1783-FBC8-264B-8D36-726499F1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307B-2130-9D41-91F2-99AC531B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1EF1B-2305-B54E-BB33-2C06D1874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B1E14-844D-EC41-A7B3-3E5CD371F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C7A15-7C2E-4A4C-91B2-CDE5AA862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C21A5-9C6B-2240-BCF0-6EE30BE81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4EB57-0366-894C-A102-9F0101A4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01935-FED7-D042-A556-FFE0CBAE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78D40B-B2FC-164F-84FC-27DC4AD0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5EBB-7877-704F-AFF4-B75D0E94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E6D29-E4C0-A341-A1DB-EAE56E43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348B5-5EEB-514F-AD0E-4B62DE22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090D7-641D-8342-AC03-6C713BCC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B7E74-99F4-3E47-89F2-9427193A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D8CD1-87B4-854B-8A59-1AE44817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4F0EA-E8DD-A64B-ADA2-AAF3538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3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703D-5D63-3E42-9E2E-DA132693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674E-066A-2D4A-A5C0-643BDF6E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D8052-E980-6543-99D2-7CA050AF1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6B1C7-FBAB-954D-9AD8-83BD63DD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3CB30-E791-C740-B62C-37E6DE67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86B95-9FD7-494A-9DD9-C633E6EC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FE04-2554-594F-8BB6-9AB6468A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0BA3F-AE81-1A41-BD2E-A7DFB6A01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0C5CB-FA09-7448-A14B-DF0C525D1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33DC0-B133-4C41-B342-941A10E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8045C-F593-E640-A522-8E119867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AA3B4-60F2-D849-AC1F-45234215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99671-09F1-2E46-B177-3278D381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DD7DC-628B-9E45-9C25-F3DF90042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738E-49CA-BB40-A335-9423F0D46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B4C69-935F-8A44-9012-897D6BC5F5AC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CA1B2-1EA3-C94F-BA69-C107EFE43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E290D-728C-4647-9299-FFEF21BBD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0566C-0629-754B-8A11-4DFBA8DF0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8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shaybhaskar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9E75C-D984-DA4A-BEB0-3A3BCC02528D}"/>
              </a:ext>
            </a:extLst>
          </p:cNvPr>
          <p:cNvSpPr txBox="1"/>
          <p:nvPr/>
        </p:nvSpPr>
        <p:spPr>
          <a:xfrm>
            <a:off x="3413813" y="1374892"/>
            <a:ext cx="741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Applied Data Science Capstone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02BC8-10C2-0B46-B2D1-5D63D5CD23B5}"/>
              </a:ext>
            </a:extLst>
          </p:cNvPr>
          <p:cNvSpPr/>
          <p:nvPr/>
        </p:nvSpPr>
        <p:spPr>
          <a:xfrm>
            <a:off x="3590889" y="370935"/>
            <a:ext cx="4751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House Purchase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2613AA-D761-2C4D-89F8-C70FE3357378}"/>
              </a:ext>
            </a:extLst>
          </p:cNvPr>
          <p:cNvCxnSpPr/>
          <p:nvPr/>
        </p:nvCxnSpPr>
        <p:spPr>
          <a:xfrm>
            <a:off x="603849" y="1233577"/>
            <a:ext cx="11084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70F064-9BF0-294A-AE36-76A1C64EA9A3}"/>
              </a:ext>
            </a:extLst>
          </p:cNvPr>
          <p:cNvSpPr txBox="1"/>
          <p:nvPr/>
        </p:nvSpPr>
        <p:spPr>
          <a:xfrm>
            <a:off x="2535435" y="1836557"/>
            <a:ext cx="741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IBM Data Science Professional Certificate Specialization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A1F4DC-248C-9849-87A4-39FBD334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6" y="2437821"/>
            <a:ext cx="1639224" cy="519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F09588-6CD6-D94E-B031-0E5D1D5FA315}"/>
              </a:ext>
            </a:extLst>
          </p:cNvPr>
          <p:cNvSpPr txBox="1"/>
          <p:nvPr/>
        </p:nvSpPr>
        <p:spPr>
          <a:xfrm>
            <a:off x="2257244" y="4705174"/>
            <a:ext cx="74187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Akshay Bhaskaran</a:t>
            </a:r>
          </a:p>
          <a:p>
            <a:pPr algn="ctr"/>
            <a:r>
              <a:rPr lang="en-US" dirty="0">
                <a:hlinkClick r:id="rId3"/>
              </a:rPr>
              <a:t>https://github.com/akshaybhaskaran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87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F668B-514A-A548-B683-05190E09963B}"/>
              </a:ext>
            </a:extLst>
          </p:cNvPr>
          <p:cNvSpPr/>
          <p:nvPr/>
        </p:nvSpPr>
        <p:spPr>
          <a:xfrm>
            <a:off x="339744" y="138022"/>
            <a:ext cx="3058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052FA-014A-FB4C-A4FF-D3E9A1552B08}"/>
              </a:ext>
            </a:extLst>
          </p:cNvPr>
          <p:cNvSpPr txBox="1"/>
          <p:nvPr/>
        </p:nvSpPr>
        <p:spPr>
          <a:xfrm>
            <a:off x="208585" y="1044099"/>
            <a:ext cx="112747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building a data frame that has columns filled with values of previously mentioned fields for each zip code, we perform some Clustering analysis on this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Keeping the </a:t>
            </a:r>
            <a:r>
              <a:rPr lang="en-US" sz="2400" dirty="0" err="1"/>
              <a:t>cluster_size</a:t>
            </a:r>
            <a:r>
              <a:rPr lang="en-US" sz="2400" dirty="0"/>
              <a:t> = 4, and running the iteration for around 400 times, our complete dataset gets split into 4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 next step, I analyzed each cluster’s data by sorting the </a:t>
            </a:r>
            <a:r>
              <a:rPr lang="en-US" sz="2400" dirty="0" err="1"/>
              <a:t>median_home_price</a:t>
            </a:r>
            <a:r>
              <a:rPr lang="en-US" sz="2400" dirty="0"/>
              <a:t> column in ascending order, and the results are formulated in the next slide. </a:t>
            </a:r>
          </a:p>
        </p:txBody>
      </p:sp>
    </p:spTree>
    <p:extLst>
      <p:ext uri="{BB962C8B-B14F-4D97-AF65-F5344CB8AC3E}">
        <p14:creationId xmlns:p14="http://schemas.microsoft.com/office/powerpoint/2010/main" val="16245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F668B-514A-A548-B683-05190E09963B}"/>
              </a:ext>
            </a:extLst>
          </p:cNvPr>
          <p:cNvSpPr/>
          <p:nvPr/>
        </p:nvSpPr>
        <p:spPr>
          <a:xfrm>
            <a:off x="208585" y="120769"/>
            <a:ext cx="2245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0ADFE-11A4-D84B-8D6B-EA48E119571C}"/>
              </a:ext>
            </a:extLst>
          </p:cNvPr>
          <p:cNvSpPr txBox="1"/>
          <p:nvPr/>
        </p:nvSpPr>
        <p:spPr>
          <a:xfrm>
            <a:off x="208585" y="1044099"/>
            <a:ext cx="112747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From our clustering, it is observed that the complete data frame had split into 4 clusters, and each of this cluster had the </a:t>
            </a:r>
            <a:r>
              <a:rPr lang="en-US" sz="2400" dirty="0" err="1"/>
              <a:t>median_house_price</a:t>
            </a:r>
            <a:r>
              <a:rPr lang="en-US" sz="2400" dirty="0"/>
              <a:t> column clearly separated into bucket values (from a minimum to maximum range).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for each of this cluster’s bucket values, I’ve given a budget range category based on the minimum and maximum amount, and these values are plotted in the Austin map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7A487B-DED5-1A4E-B9F9-A210D80DF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537547"/>
              </p:ext>
            </p:extLst>
          </p:nvPr>
        </p:nvGraphicFramePr>
        <p:xfrm>
          <a:off x="585158" y="3875402"/>
          <a:ext cx="6505754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981">
                  <a:extLst>
                    <a:ext uri="{9D8B030D-6E8A-4147-A177-3AD203B41FA5}">
                      <a16:colId xmlns:a16="http://schemas.microsoft.com/office/drawing/2014/main" val="3164693149"/>
                    </a:ext>
                  </a:extLst>
                </a:gridCol>
                <a:gridCol w="2147977">
                  <a:extLst>
                    <a:ext uri="{9D8B030D-6E8A-4147-A177-3AD203B41FA5}">
                      <a16:colId xmlns:a16="http://schemas.microsoft.com/office/drawing/2014/main" val="931626590"/>
                    </a:ext>
                  </a:extLst>
                </a:gridCol>
                <a:gridCol w="2096219">
                  <a:extLst>
                    <a:ext uri="{9D8B030D-6E8A-4147-A177-3AD203B41FA5}">
                      <a16:colId xmlns:a16="http://schemas.microsoft.com/office/drawing/2014/main" val="3807133075"/>
                    </a:ext>
                  </a:extLst>
                </a:gridCol>
                <a:gridCol w="1233577">
                  <a:extLst>
                    <a:ext uri="{9D8B030D-6E8A-4147-A177-3AD203B41FA5}">
                      <a16:colId xmlns:a16="http://schemas.microsoft.com/office/drawing/2014/main" val="46422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House price </a:t>
                      </a:r>
                    </a:p>
                    <a:p>
                      <a:pPr algn="ctr"/>
                      <a:r>
                        <a:rPr lang="en-US" dirty="0"/>
                        <a:t>(Minimum range)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House price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(Maximum range)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58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$156,900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3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$460,200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$641,200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49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$279,200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$442,300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5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$72,100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$163,900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75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55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F668B-514A-A548-B683-05190E09963B}"/>
              </a:ext>
            </a:extLst>
          </p:cNvPr>
          <p:cNvSpPr/>
          <p:nvPr/>
        </p:nvSpPr>
        <p:spPr>
          <a:xfrm>
            <a:off x="208585" y="120769"/>
            <a:ext cx="2245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FC6DC-A85E-B84F-845A-9E1816CE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913290"/>
            <a:ext cx="8971471" cy="542930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0E66E7E-9D37-4E42-8F63-D6A875E1DB98}"/>
              </a:ext>
            </a:extLst>
          </p:cNvPr>
          <p:cNvSpPr/>
          <p:nvPr/>
        </p:nvSpPr>
        <p:spPr>
          <a:xfrm>
            <a:off x="9618453" y="2648309"/>
            <a:ext cx="163902" cy="18978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C90D5-7A75-8A42-AE9C-AC292346D101}"/>
              </a:ext>
            </a:extLst>
          </p:cNvPr>
          <p:cNvSpPr/>
          <p:nvPr/>
        </p:nvSpPr>
        <p:spPr>
          <a:xfrm>
            <a:off x="9618453" y="3076754"/>
            <a:ext cx="163902" cy="18978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C0345F-3E74-7F4C-B678-3749B7661153}"/>
              </a:ext>
            </a:extLst>
          </p:cNvPr>
          <p:cNvSpPr/>
          <p:nvPr/>
        </p:nvSpPr>
        <p:spPr>
          <a:xfrm>
            <a:off x="9618453" y="3539709"/>
            <a:ext cx="163902" cy="1897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1B3B4D-2565-E94D-B7AA-9E0C4310F104}"/>
              </a:ext>
            </a:extLst>
          </p:cNvPr>
          <p:cNvSpPr/>
          <p:nvPr/>
        </p:nvSpPr>
        <p:spPr>
          <a:xfrm>
            <a:off x="9618453" y="4019910"/>
            <a:ext cx="163902" cy="189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7EC744-FEB6-2345-896D-AD1640757F8E}"/>
              </a:ext>
            </a:extLst>
          </p:cNvPr>
          <p:cNvSpPr txBox="1"/>
          <p:nvPr/>
        </p:nvSpPr>
        <p:spPr>
          <a:xfrm>
            <a:off x="9859993" y="2558534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7B4DA-9F23-484A-B148-D9B3D2A2CF85}"/>
              </a:ext>
            </a:extLst>
          </p:cNvPr>
          <p:cNvSpPr txBox="1"/>
          <p:nvPr/>
        </p:nvSpPr>
        <p:spPr>
          <a:xfrm>
            <a:off x="9859993" y="2986979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67315-FD16-054A-9BA4-55BECEA073F8}"/>
              </a:ext>
            </a:extLst>
          </p:cNvPr>
          <p:cNvSpPr txBox="1"/>
          <p:nvPr/>
        </p:nvSpPr>
        <p:spPr>
          <a:xfrm>
            <a:off x="9859993" y="3443276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77D6A-F98A-9344-AD8F-939D5F80E430}"/>
              </a:ext>
            </a:extLst>
          </p:cNvPr>
          <p:cNvSpPr txBox="1"/>
          <p:nvPr/>
        </p:nvSpPr>
        <p:spPr>
          <a:xfrm>
            <a:off x="9859993" y="3930135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22039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92D42-FF4F-7346-A958-8213F67A6373}"/>
              </a:ext>
            </a:extLst>
          </p:cNvPr>
          <p:cNvSpPr/>
          <p:nvPr/>
        </p:nvSpPr>
        <p:spPr>
          <a:xfrm>
            <a:off x="266565" y="0"/>
            <a:ext cx="4648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 (contd.)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100F-2B83-9443-8365-51B1F116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06" y="3908047"/>
            <a:ext cx="4757569" cy="2797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C60E-CED3-BA4A-9ED3-BAE8834C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07" y="906054"/>
            <a:ext cx="4757569" cy="279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CD16E-024E-B241-B923-9DEB56E2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4" y="3830408"/>
            <a:ext cx="4757569" cy="2797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4CAD1-6266-3E40-B3AF-13BF164D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94" y="906054"/>
            <a:ext cx="4757569" cy="27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92D42-FF4F-7346-A958-8213F67A6373}"/>
              </a:ext>
            </a:extLst>
          </p:cNvPr>
          <p:cNvSpPr/>
          <p:nvPr/>
        </p:nvSpPr>
        <p:spPr>
          <a:xfrm>
            <a:off x="259525" y="94890"/>
            <a:ext cx="3316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EA89-7CC5-9044-B676-BD6EF7529789}"/>
              </a:ext>
            </a:extLst>
          </p:cNvPr>
          <p:cNvSpPr txBox="1"/>
          <p:nvPr/>
        </p:nvSpPr>
        <p:spPr>
          <a:xfrm>
            <a:off x="208585" y="1044099"/>
            <a:ext cx="1127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 conclusion, these are the respective zip codes to purchase a house in Austin, if you have the category of budget available with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19243-314A-4043-B8ED-4EE6B43D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89" y="1880558"/>
            <a:ext cx="5865963" cy="45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8F6E7-A5E4-1C47-8A9A-392D9743F2C6}"/>
              </a:ext>
            </a:extLst>
          </p:cNvPr>
          <p:cNvSpPr/>
          <p:nvPr/>
        </p:nvSpPr>
        <p:spPr>
          <a:xfrm>
            <a:off x="267060" y="69010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957B2-DB28-E24E-A5EF-EC6A55AF8C18}"/>
              </a:ext>
            </a:extLst>
          </p:cNvPr>
          <p:cNvSpPr txBox="1"/>
          <p:nvPr/>
        </p:nvSpPr>
        <p:spPr>
          <a:xfrm>
            <a:off x="370936" y="1276709"/>
            <a:ext cx="11274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final capstone project of my IBM Data Science Certified Professional offered by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project will focus on exploratory and statistical analysis of three different cities, and provides a recommendation for a user who is willing to purchase a new house in any of the three cities – Austin, Round Rock, Cedar Park.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Also, after finalizing a specific city, this project aims at suggesting zip codes based on the budget of the end-user with the help of some 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14072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0A85E4-EFA3-FB48-B29B-79C38605C376}"/>
              </a:ext>
            </a:extLst>
          </p:cNvPr>
          <p:cNvSpPr/>
          <p:nvPr/>
        </p:nvSpPr>
        <p:spPr>
          <a:xfrm>
            <a:off x="206479" y="86263"/>
            <a:ext cx="1530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05ECC-DCB5-B446-B531-B07F539A38A7}"/>
              </a:ext>
            </a:extLst>
          </p:cNvPr>
          <p:cNvSpPr txBox="1"/>
          <p:nvPr/>
        </p:nvSpPr>
        <p:spPr>
          <a:xfrm>
            <a:off x="293298" y="1009593"/>
            <a:ext cx="1127472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main data that is used to solve this problem is the location data that is freely offered by </a:t>
            </a:r>
            <a:r>
              <a:rPr lang="en-US" sz="2400" dirty="0" err="1"/>
              <a:t>FourSquare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important data that was used in this project are the latitude and longitude values of each cities, data related to Austin and its neighboring cities, average price of a house in the last year, current year, and next year projection, and some </a:t>
            </a:r>
            <a:r>
              <a:rPr lang="en-US" sz="2400" dirty="0" err="1"/>
              <a:t>zipcode</a:t>
            </a:r>
            <a:r>
              <a:rPr lang="en-US" sz="2400" dirty="0"/>
              <a:t> specific data to get deeper insights into Austin’s various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were the data sources that were used to collect the above-mentioned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FourSquare</a:t>
            </a:r>
            <a:r>
              <a:rPr lang="en-US" sz="2400" dirty="0"/>
              <a:t> Developer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Austin, TX – Wikipedia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OpenCageData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Zillow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Austin Zip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</a:t>
            </a:r>
            <a:r>
              <a:rPr lang="en-US" sz="2400" dirty="0" err="1"/>
              <a:t>uszipcode</a:t>
            </a:r>
            <a:r>
              <a:rPr lang="en-US" sz="2400" dirty="0"/>
              <a:t>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55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5F818-5F01-D940-8504-EA6B692AFD27}"/>
              </a:ext>
            </a:extLst>
          </p:cNvPr>
          <p:cNvSpPr/>
          <p:nvPr/>
        </p:nvSpPr>
        <p:spPr>
          <a:xfrm>
            <a:off x="175097" y="189782"/>
            <a:ext cx="4060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544B9-2F7D-0E4F-9D71-74A455A01003}"/>
              </a:ext>
            </a:extLst>
          </p:cNvPr>
          <p:cNvSpPr/>
          <p:nvPr/>
        </p:nvSpPr>
        <p:spPr>
          <a:xfrm>
            <a:off x="626852" y="1836294"/>
            <a:ext cx="2096219" cy="1362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Exploratory Analysis of 5 categories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D3DDF-3A2C-8F40-9CFF-C9B29AC8AC9E}"/>
              </a:ext>
            </a:extLst>
          </p:cNvPr>
          <p:cNvSpPr/>
          <p:nvPr/>
        </p:nvSpPr>
        <p:spPr>
          <a:xfrm>
            <a:off x="4529186" y="1856723"/>
            <a:ext cx="2096219" cy="1362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Clustering analysis on specific City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A6D4D86-52CC-B34A-ACB6-57686BFEACD7}"/>
              </a:ext>
            </a:extLst>
          </p:cNvPr>
          <p:cNvSpPr/>
          <p:nvPr/>
        </p:nvSpPr>
        <p:spPr>
          <a:xfrm>
            <a:off x="3056629" y="2395876"/>
            <a:ext cx="1095555" cy="293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A4B56A-BB7D-5146-B915-9A3ED78F81A8}"/>
              </a:ext>
            </a:extLst>
          </p:cNvPr>
          <p:cNvSpPr/>
          <p:nvPr/>
        </p:nvSpPr>
        <p:spPr>
          <a:xfrm>
            <a:off x="8431520" y="1836293"/>
            <a:ext cx="2096219" cy="1362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Plotting the results in a map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D3D5C3-B7B1-314C-ABAD-3073C59F7781}"/>
              </a:ext>
            </a:extLst>
          </p:cNvPr>
          <p:cNvSpPr/>
          <p:nvPr/>
        </p:nvSpPr>
        <p:spPr>
          <a:xfrm>
            <a:off x="7002407" y="2395876"/>
            <a:ext cx="1095555" cy="293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92089-C62F-7F40-B423-0FA31CD08E62}"/>
              </a:ext>
            </a:extLst>
          </p:cNvPr>
          <p:cNvSpPr txBox="1"/>
          <p:nvPr/>
        </p:nvSpPr>
        <p:spPr>
          <a:xfrm>
            <a:off x="258792" y="1092038"/>
            <a:ext cx="112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picture shows the high-level methodology involved in approaching this project: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BFA14-8A64-1B4F-8428-74CB5CCC4112}"/>
              </a:ext>
            </a:extLst>
          </p:cNvPr>
          <p:cNvSpPr txBox="1"/>
          <p:nvPr/>
        </p:nvSpPr>
        <p:spPr>
          <a:xfrm>
            <a:off x="290424" y="3831036"/>
            <a:ext cx="112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upcoming slides will talk more in details about each of the steps involved</a:t>
            </a:r>
          </a:p>
        </p:txBody>
      </p:sp>
    </p:spTree>
    <p:extLst>
      <p:ext uri="{BB962C8B-B14F-4D97-AF65-F5344CB8AC3E}">
        <p14:creationId xmlns:p14="http://schemas.microsoft.com/office/powerpoint/2010/main" val="193081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7773A-6372-244E-A64A-364D03320A73}"/>
              </a:ext>
            </a:extLst>
          </p:cNvPr>
          <p:cNvSpPr/>
          <p:nvPr/>
        </p:nvSpPr>
        <p:spPr>
          <a:xfrm>
            <a:off x="192195" y="163902"/>
            <a:ext cx="6010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Exploratory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439B9-CFF8-5E43-B86F-009C5AFFEBB9}"/>
              </a:ext>
            </a:extLst>
          </p:cNvPr>
          <p:cNvSpPr txBox="1"/>
          <p:nvPr/>
        </p:nvSpPr>
        <p:spPr>
          <a:xfrm>
            <a:off x="192195" y="1182726"/>
            <a:ext cx="112747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perform this analysis on the three cities, there were 5 categories chosen which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Entertainment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House Price History</a:t>
            </a:r>
          </a:p>
          <a:p>
            <a:pPr lvl="1"/>
            <a:r>
              <a:rPr lang="en-US" sz="2400" dirty="0"/>
              <a:t> </a:t>
            </a:r>
          </a:p>
          <a:p>
            <a:pPr lvl="1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C2A2F-3CBE-1449-A086-878C53659233}"/>
              </a:ext>
            </a:extLst>
          </p:cNvPr>
          <p:cNvSpPr txBox="1"/>
          <p:nvPr/>
        </p:nvSpPr>
        <p:spPr>
          <a:xfrm>
            <a:off x="290424" y="3831036"/>
            <a:ext cx="11274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category, a list of different venues were collected, and their overall aggregate was plotted for the three cities for better comparison (which is in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845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2C38A-A57F-A743-AF99-55EAA90ED30B}"/>
              </a:ext>
            </a:extLst>
          </p:cNvPr>
          <p:cNvSpPr/>
          <p:nvPr/>
        </p:nvSpPr>
        <p:spPr>
          <a:xfrm>
            <a:off x="198410" y="103517"/>
            <a:ext cx="8413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Exploratory Analysis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B93AE-47A6-1040-A500-D79D36CB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8" y="1026847"/>
            <a:ext cx="3465542" cy="2886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2B161-49BB-284E-A680-A91A1EE8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043" y="920102"/>
            <a:ext cx="3843068" cy="3093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C079B-63D0-D04A-B7FB-6C4B9FD7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19" y="3906720"/>
            <a:ext cx="3843068" cy="2955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91141-B358-4F4F-AD6C-EC041590E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248" y="3809344"/>
            <a:ext cx="3925019" cy="29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8CB2C9-E7E1-8B4C-9B30-0946FF364DBC}"/>
              </a:ext>
            </a:extLst>
          </p:cNvPr>
          <p:cNvSpPr/>
          <p:nvPr/>
        </p:nvSpPr>
        <p:spPr>
          <a:xfrm>
            <a:off x="207193" y="155276"/>
            <a:ext cx="8413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Exploratory Analysis (contd.)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1108-A0AF-E542-9EA4-6F8344A0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0" y="992038"/>
            <a:ext cx="8493783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3B66C-E4BD-0F4A-AB45-84B6532D1BDE}"/>
              </a:ext>
            </a:extLst>
          </p:cNvPr>
          <p:cNvSpPr/>
          <p:nvPr/>
        </p:nvSpPr>
        <p:spPr>
          <a:xfrm>
            <a:off x="201031" y="112144"/>
            <a:ext cx="8356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Exploratory Analysis -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75B86-BFE4-A240-A9A0-7B4A632E0BDF}"/>
              </a:ext>
            </a:extLst>
          </p:cNvPr>
          <p:cNvSpPr txBox="1"/>
          <p:nvPr/>
        </p:nvSpPr>
        <p:spPr>
          <a:xfrm>
            <a:off x="192195" y="1182726"/>
            <a:ext cx="112747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performing the exploratory analysis, it can be observed that </a:t>
            </a:r>
            <a:r>
              <a:rPr lang="en-US" sz="2400" b="1" dirty="0"/>
              <a:t>Austin, TX </a:t>
            </a:r>
            <a:r>
              <a:rPr lang="en-US" sz="2400" dirty="0"/>
              <a:t>stands top compared to the other two cities in the list (Round Rock, Cedar Park)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So, we can fix out city to Austin, TX and remove the other two from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But, it is not just enough to finalize a city, we have to perform some learning and analysis in this city to see potential areas to purchase a house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745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F9D50-5887-C24C-B26B-69885F26970B}"/>
              </a:ext>
            </a:extLst>
          </p:cNvPr>
          <p:cNvSpPr/>
          <p:nvPr/>
        </p:nvSpPr>
        <p:spPr>
          <a:xfrm>
            <a:off x="208585" y="120769"/>
            <a:ext cx="692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Austin -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C9E47-1E82-4141-84B6-412560A0680E}"/>
              </a:ext>
            </a:extLst>
          </p:cNvPr>
          <p:cNvSpPr txBox="1"/>
          <p:nvPr/>
        </p:nvSpPr>
        <p:spPr>
          <a:xfrm>
            <a:off x="208585" y="1044099"/>
            <a:ext cx="112747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finalizing Austin as the city to perform our analysis on, we collect some additional data about this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collected all the zip codes in Austin, and used python’s “</a:t>
            </a:r>
            <a:r>
              <a:rPr lang="en-US" sz="2400" dirty="0" err="1"/>
              <a:t>uszipcode</a:t>
            </a:r>
            <a:r>
              <a:rPr lang="en-US" sz="2400" dirty="0"/>
              <a:t>” library to get a deep insight into each 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zip code value returns the following values (that will further aid our analysis):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area code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city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housing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median house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occupied housing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…and more. </a:t>
            </a:r>
          </a:p>
        </p:txBody>
      </p:sp>
    </p:spTree>
    <p:extLst>
      <p:ext uri="{BB962C8B-B14F-4D97-AF65-F5344CB8AC3E}">
        <p14:creationId xmlns:p14="http://schemas.microsoft.com/office/powerpoint/2010/main" val="290193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755</Words>
  <Application>Microsoft Macintosh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Bhaskaran, Akshay</dc:creator>
  <cp:lastModifiedBy>Bhaskaran, Akshay</cp:lastModifiedBy>
  <cp:revision>8</cp:revision>
  <dcterms:created xsi:type="dcterms:W3CDTF">2019-07-31T21:05:23Z</dcterms:created>
  <dcterms:modified xsi:type="dcterms:W3CDTF">2019-08-02T19:33:17Z</dcterms:modified>
</cp:coreProperties>
</file>